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4"/>
  </p:notesMasterIdLst>
  <p:sldIdLst>
    <p:sldId id="265" r:id="rId2"/>
    <p:sldId id="266" r:id="rId3"/>
  </p:sldIdLst>
  <p:sldSz cx="9144000" cy="5143500" type="screen16x9"/>
  <p:notesSz cx="6858000" cy="9144000"/>
  <p:embeddedFontLs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Work Sans" pitchFamily="2" charset="77"/>
      <p:regular r:id="rId9"/>
      <p:bold r:id="rId10"/>
      <p:italic r:id="rId11"/>
      <p:boldItalic r:id="rId12"/>
    </p:embeddedFont>
    <p:embeddedFont>
      <p:font typeface="Work Sans Black" pitchFamily="2" charset="77"/>
      <p:bold r:id="rId13"/>
      <p:italic r:id="rId14"/>
      <p:boldItalic r:id="rId15"/>
    </p:embeddedFont>
    <p:embeddedFont>
      <p:font typeface="Work Sans Medium" pitchFamily="2" charset="77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Obri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30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6caeff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c6caeff1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bab6c041f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bab6c041f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0_Default slide 1 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5628525" y="1541288"/>
            <a:ext cx="244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Inspire. Empower. Create.</a:t>
            </a:r>
            <a:endParaRPr sz="1400" b="1">
              <a:solidFill>
                <a:srgbClr val="FFFFFF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8525" y="1066674"/>
            <a:ext cx="2249400" cy="353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5628525" y="1957356"/>
            <a:ext cx="2249400" cy="12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4 Blocks">
  <p:cSld name="CUSTOM_1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23" name="Google Shape;123;p11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11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1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1"/>
          <p:cNvSpPr txBox="1">
            <a:spLocks noGrp="1"/>
          </p:cNvSpPr>
          <p:nvPr>
            <p:ph type="body" idx="2"/>
          </p:nvPr>
        </p:nvSpPr>
        <p:spPr>
          <a:xfrm>
            <a:off x="3429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3"/>
          </p:nvPr>
        </p:nvSpPr>
        <p:spPr>
          <a:xfrm>
            <a:off x="46561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4"/>
          </p:nvPr>
        </p:nvSpPr>
        <p:spPr>
          <a:xfrm>
            <a:off x="342900" y="146590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body" idx="5"/>
          </p:nvPr>
        </p:nvSpPr>
        <p:spPr>
          <a:xfrm>
            <a:off x="4656100" y="146590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6"/>
          </p:nvPr>
        </p:nvSpPr>
        <p:spPr>
          <a:xfrm>
            <a:off x="24995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7"/>
          </p:nvPr>
        </p:nvSpPr>
        <p:spPr>
          <a:xfrm>
            <a:off x="2499500" y="146590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8"/>
          </p:nvPr>
        </p:nvSpPr>
        <p:spPr>
          <a:xfrm>
            <a:off x="68127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9"/>
          </p:nvPr>
        </p:nvSpPr>
        <p:spPr>
          <a:xfrm>
            <a:off x="6812700" y="146590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13"/>
          </p:nvPr>
        </p:nvSpPr>
        <p:spPr>
          <a:xfrm>
            <a:off x="342900" y="297507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14"/>
          </p:nvPr>
        </p:nvSpPr>
        <p:spPr>
          <a:xfrm>
            <a:off x="4656100" y="297507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5"/>
          </p:nvPr>
        </p:nvSpPr>
        <p:spPr>
          <a:xfrm>
            <a:off x="342900" y="322597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6"/>
          </p:nvPr>
        </p:nvSpPr>
        <p:spPr>
          <a:xfrm>
            <a:off x="4656100" y="322597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17"/>
          </p:nvPr>
        </p:nvSpPr>
        <p:spPr>
          <a:xfrm>
            <a:off x="2499500" y="297507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18"/>
          </p:nvPr>
        </p:nvSpPr>
        <p:spPr>
          <a:xfrm>
            <a:off x="2499500" y="322597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body" idx="19"/>
          </p:nvPr>
        </p:nvSpPr>
        <p:spPr>
          <a:xfrm>
            <a:off x="6812700" y="297507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20"/>
          </p:nvPr>
        </p:nvSpPr>
        <p:spPr>
          <a:xfrm>
            <a:off x="6812700" y="3225970"/>
            <a:ext cx="19872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s only">
  <p:cSld name="CUSTOM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46" name="Google Shape;146;p12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 txBox="1">
            <a:spLocks noGrp="1"/>
          </p:cNvSpPr>
          <p:nvPr>
            <p:ph type="ftr" idx="11"/>
          </p:nvPr>
        </p:nvSpPr>
        <p:spPr>
          <a:xfrm>
            <a:off x="342900" y="4719747"/>
            <a:ext cx="30861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Work Sans"/>
              <a:buNone/>
              <a:defRPr sz="700" i="0" u="none" strike="noStrike" cap="none">
                <a:solidFill>
                  <a:srgbClr val="333F48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1" name="Google Shape;151;p12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BJECT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>
            <a:spLocks noGrp="1"/>
          </p:cNvSpPr>
          <p:nvPr>
            <p:ph type="pic" idx="2"/>
          </p:nvPr>
        </p:nvSpPr>
        <p:spPr>
          <a:xfrm>
            <a:off x="4572000" y="94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4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CUSTOM_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>
            <a:spLocks noGrp="1"/>
          </p:cNvSpPr>
          <p:nvPr>
            <p:ph type="pic" idx="2"/>
          </p:nvPr>
        </p:nvSpPr>
        <p:spPr>
          <a:xfrm>
            <a:off x="-19" y="-3112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15"/>
          <p:cNvSpPr txBox="1"/>
          <p:nvPr/>
        </p:nvSpPr>
        <p:spPr>
          <a:xfrm>
            <a:off x="342900" y="3462150"/>
            <a:ext cx="86190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01 CHAPTER</a:t>
            </a:r>
            <a:endParaRPr sz="1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cxnSp>
        <p:nvCxnSpPr>
          <p:cNvPr id="162" name="Google Shape;162;p15"/>
          <p:cNvCxnSpPr/>
          <p:nvPr/>
        </p:nvCxnSpPr>
        <p:spPr>
          <a:xfrm>
            <a:off x="342900" y="3929976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UST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3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42900" y="1215000"/>
            <a:ext cx="84570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■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■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42900" y="4719747"/>
            <a:ext cx="30861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Work Sans"/>
              <a:buNone/>
              <a:defRPr sz="700" i="0" u="none" strike="noStrike" cap="none">
                <a:solidFill>
                  <a:srgbClr val="333F48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2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Image Right">
  <p:cSld name="CUSTOM_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>
            <a:spLocks noGrp="1"/>
          </p:cNvSpPr>
          <p:nvPr>
            <p:ph type="pic" idx="2"/>
          </p:nvPr>
        </p:nvSpPr>
        <p:spPr>
          <a:xfrm>
            <a:off x="6862500" y="94"/>
            <a:ext cx="2281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42900" y="4719747"/>
            <a:ext cx="30861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Work Sans"/>
              <a:buNone/>
              <a:defRPr sz="700" i="0" u="none" strike="noStrike" cap="none">
                <a:solidFill>
                  <a:srgbClr val="333F48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3"/>
          </p:nvPr>
        </p:nvSpPr>
        <p:spPr>
          <a:xfrm>
            <a:off x="342900" y="1215000"/>
            <a:ext cx="84570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■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■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Image Left">
  <p:cSld name="CUSTOM_2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>
            <a:spLocks noGrp="1"/>
          </p:cNvSpPr>
          <p:nvPr>
            <p:ph type="pic" idx="2"/>
          </p:nvPr>
        </p:nvSpPr>
        <p:spPr>
          <a:xfrm>
            <a:off x="0" y="0"/>
            <a:ext cx="2281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543306" y="518400"/>
            <a:ext cx="57423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2543306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2543306" y="270000"/>
            <a:ext cx="57423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342900" y="4719747"/>
            <a:ext cx="30861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Work Sans"/>
              <a:buNone/>
              <a:defRPr sz="700" i="0" u="none" strike="noStrike" cap="none">
                <a:solidFill>
                  <a:srgbClr val="333F48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5"/>
          <p:cNvSpPr txBox="1">
            <a:spLocks noGrp="1"/>
          </p:cNvSpPr>
          <p:nvPr>
            <p:ph type="body" idx="3"/>
          </p:nvPr>
        </p:nvSpPr>
        <p:spPr>
          <a:xfrm>
            <a:off x="2543306" y="1215000"/>
            <a:ext cx="62283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■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●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○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Char char="■"/>
              <a:defRPr sz="10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locks">
  <p:cSld name="CUSTOM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6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342900" y="1215000"/>
            <a:ext cx="3960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3"/>
          </p:nvPr>
        </p:nvSpPr>
        <p:spPr>
          <a:xfrm>
            <a:off x="4572000" y="1215000"/>
            <a:ext cx="3960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4"/>
          </p:nvPr>
        </p:nvSpPr>
        <p:spPr>
          <a:xfrm>
            <a:off x="342900" y="1465900"/>
            <a:ext cx="3960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5"/>
          </p:nvPr>
        </p:nvSpPr>
        <p:spPr>
          <a:xfrm>
            <a:off x="4572000" y="1465900"/>
            <a:ext cx="3960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Blocks">
  <p:cSld name="CUSTOM_1_1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1" name="Google Shape;61;p7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7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342900" y="1215000"/>
            <a:ext cx="3960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4572000" y="1215000"/>
            <a:ext cx="3960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342900" y="1465900"/>
            <a:ext cx="39600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5"/>
          </p:nvPr>
        </p:nvSpPr>
        <p:spPr>
          <a:xfrm>
            <a:off x="4572000" y="1465900"/>
            <a:ext cx="39600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6"/>
          </p:nvPr>
        </p:nvSpPr>
        <p:spPr>
          <a:xfrm>
            <a:off x="342900" y="3025100"/>
            <a:ext cx="3960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7"/>
          </p:nvPr>
        </p:nvSpPr>
        <p:spPr>
          <a:xfrm>
            <a:off x="4572000" y="3025100"/>
            <a:ext cx="3960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8"/>
          </p:nvPr>
        </p:nvSpPr>
        <p:spPr>
          <a:xfrm>
            <a:off x="342900" y="3276000"/>
            <a:ext cx="39600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9"/>
          </p:nvPr>
        </p:nvSpPr>
        <p:spPr>
          <a:xfrm>
            <a:off x="4572000" y="3276000"/>
            <a:ext cx="3960000" cy="1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cks">
  <p:cSld name="CUSTOM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6" name="Google Shape;76;p8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342900" y="1215000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6207900" y="1215000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4"/>
          </p:nvPr>
        </p:nvSpPr>
        <p:spPr>
          <a:xfrm>
            <a:off x="342900" y="1465900"/>
            <a:ext cx="2592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body" idx="5"/>
          </p:nvPr>
        </p:nvSpPr>
        <p:spPr>
          <a:xfrm>
            <a:off x="6207900" y="1465900"/>
            <a:ext cx="2592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6"/>
          </p:nvPr>
        </p:nvSpPr>
        <p:spPr>
          <a:xfrm>
            <a:off x="3275400" y="1215000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7"/>
          </p:nvPr>
        </p:nvSpPr>
        <p:spPr>
          <a:xfrm>
            <a:off x="3275400" y="1465900"/>
            <a:ext cx="2592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3 Blocks">
  <p:cSld name="CUSTOM_1_1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89" name="Google Shape;89;p9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9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9"/>
          <p:cNvSpPr txBox="1">
            <a:spLocks noGrp="1"/>
          </p:cNvSpPr>
          <p:nvPr>
            <p:ph type="body" idx="2"/>
          </p:nvPr>
        </p:nvSpPr>
        <p:spPr>
          <a:xfrm>
            <a:off x="342900" y="1215000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3"/>
          </p:nvPr>
        </p:nvSpPr>
        <p:spPr>
          <a:xfrm>
            <a:off x="6207900" y="1215000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4"/>
          </p:nvPr>
        </p:nvSpPr>
        <p:spPr>
          <a:xfrm>
            <a:off x="342900" y="1465900"/>
            <a:ext cx="25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5"/>
          </p:nvPr>
        </p:nvSpPr>
        <p:spPr>
          <a:xfrm>
            <a:off x="6207900" y="1465900"/>
            <a:ext cx="25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6"/>
          </p:nvPr>
        </p:nvSpPr>
        <p:spPr>
          <a:xfrm>
            <a:off x="3275400" y="1215000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7"/>
          </p:nvPr>
        </p:nvSpPr>
        <p:spPr>
          <a:xfrm>
            <a:off x="3275400" y="1465900"/>
            <a:ext cx="25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8"/>
          </p:nvPr>
        </p:nvSpPr>
        <p:spPr>
          <a:xfrm>
            <a:off x="342900" y="3073377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9"/>
          </p:nvPr>
        </p:nvSpPr>
        <p:spPr>
          <a:xfrm>
            <a:off x="6207900" y="3073377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13"/>
          </p:nvPr>
        </p:nvSpPr>
        <p:spPr>
          <a:xfrm>
            <a:off x="342900" y="3324277"/>
            <a:ext cx="25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14"/>
          </p:nvPr>
        </p:nvSpPr>
        <p:spPr>
          <a:xfrm>
            <a:off x="6207900" y="3324277"/>
            <a:ext cx="25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15"/>
          </p:nvPr>
        </p:nvSpPr>
        <p:spPr>
          <a:xfrm>
            <a:off x="3275400" y="3073377"/>
            <a:ext cx="2592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16"/>
          </p:nvPr>
        </p:nvSpPr>
        <p:spPr>
          <a:xfrm>
            <a:off x="3275400" y="3324277"/>
            <a:ext cx="25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s">
  <p:cSld name="CUSTOM_1_1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subTitle" idx="1"/>
          </p:nvPr>
        </p:nvSpPr>
        <p:spPr>
          <a:xfrm>
            <a:off x="342900" y="518400"/>
            <a:ext cx="8457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400"/>
              <a:buFont typeface="Arial"/>
              <a:buNone/>
              <a:defRPr sz="12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08" name="Google Shape;108;p10"/>
          <p:cNvCxnSpPr/>
          <p:nvPr/>
        </p:nvCxnSpPr>
        <p:spPr>
          <a:xfrm>
            <a:off x="342900" y="97595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342900" y="270001"/>
            <a:ext cx="8457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8"/>
              </a:buClr>
              <a:buSzPts val="1500"/>
              <a:buFont typeface="Arial"/>
              <a:buNone/>
              <a:defRPr sz="16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ldNum" idx="12"/>
          </p:nvPr>
        </p:nvSpPr>
        <p:spPr>
          <a:xfrm>
            <a:off x="8467719" y="4683297"/>
            <a:ext cx="2970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0800" y="4756394"/>
            <a:ext cx="621674" cy="97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0"/>
          <p:cNvCxnSpPr/>
          <p:nvPr/>
        </p:nvCxnSpPr>
        <p:spPr>
          <a:xfrm>
            <a:off x="8834069" y="4115869"/>
            <a:ext cx="2400" cy="750000"/>
          </a:xfrm>
          <a:prstGeom prst="straightConnector1">
            <a:avLst/>
          </a:prstGeom>
          <a:noFill/>
          <a:ln w="38100" cap="flat" cmpd="sng">
            <a:solidFill>
              <a:srgbClr val="03CE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10"/>
          <p:cNvSpPr txBox="1">
            <a:spLocks noGrp="1"/>
          </p:cNvSpPr>
          <p:nvPr>
            <p:ph type="body" idx="2"/>
          </p:nvPr>
        </p:nvSpPr>
        <p:spPr>
          <a:xfrm>
            <a:off x="3429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3"/>
          </p:nvPr>
        </p:nvSpPr>
        <p:spPr>
          <a:xfrm>
            <a:off x="46561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4"/>
          </p:nvPr>
        </p:nvSpPr>
        <p:spPr>
          <a:xfrm>
            <a:off x="342900" y="1465900"/>
            <a:ext cx="1987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5"/>
          </p:nvPr>
        </p:nvSpPr>
        <p:spPr>
          <a:xfrm>
            <a:off x="4656100" y="1465900"/>
            <a:ext cx="1987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24995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7"/>
          </p:nvPr>
        </p:nvSpPr>
        <p:spPr>
          <a:xfrm>
            <a:off x="2499500" y="1465900"/>
            <a:ext cx="1987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body" idx="8"/>
          </p:nvPr>
        </p:nvSpPr>
        <p:spPr>
          <a:xfrm>
            <a:off x="6812700" y="1215000"/>
            <a:ext cx="19872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"/>
              <a:buChar char="●"/>
              <a:defRPr sz="1200" b="1">
                <a:latin typeface="Work Sans Black"/>
                <a:ea typeface="Work Sans Black"/>
                <a:cs typeface="Work Sans Black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○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■"/>
              <a:defRPr sz="12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9"/>
          </p:nvPr>
        </p:nvSpPr>
        <p:spPr>
          <a:xfrm>
            <a:off x="6812700" y="1465900"/>
            <a:ext cx="1987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●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○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Work Sans"/>
              <a:buChar char="■"/>
              <a:defRPr sz="1000">
                <a:latin typeface="Work Sans Medium"/>
                <a:ea typeface="Work Sans Medium"/>
                <a:cs typeface="Work Sans Medium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88" y="1588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-707125" y="0"/>
            <a:ext cx="654000" cy="144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#252525</a:t>
            </a:r>
            <a:endParaRPr sz="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707125" y="181889"/>
            <a:ext cx="654000" cy="144000"/>
          </a:xfrm>
          <a:prstGeom prst="rect">
            <a:avLst/>
          </a:prstGeom>
          <a:solidFill>
            <a:srgbClr val="333F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#333F48</a:t>
            </a:r>
            <a:endParaRPr sz="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-707125" y="363779"/>
            <a:ext cx="654000" cy="144000"/>
          </a:xfrm>
          <a:prstGeom prst="rect">
            <a:avLst/>
          </a:prstGeom>
          <a:solidFill>
            <a:srgbClr val="9999A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#9999A1</a:t>
            </a:r>
            <a:endParaRPr sz="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-707125" y="545668"/>
            <a:ext cx="654000" cy="144000"/>
          </a:xfrm>
          <a:prstGeom prst="rect">
            <a:avLst/>
          </a:prstGeom>
          <a:solidFill>
            <a:srgbClr val="D3D4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#D3D4D9</a:t>
            </a:r>
            <a:endParaRPr sz="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707125" y="727557"/>
            <a:ext cx="654000" cy="144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#D7CF07</a:t>
            </a:r>
            <a:endParaRPr sz="8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707125" y="909446"/>
            <a:ext cx="654000" cy="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#03CEA4</a:t>
            </a:r>
            <a:endParaRPr sz="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707125" y="1091336"/>
            <a:ext cx="654000" cy="144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#208AAE</a:t>
            </a:r>
            <a:endParaRPr sz="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-707125" y="1273225"/>
            <a:ext cx="654000" cy="144000"/>
          </a:xfrm>
          <a:prstGeom prst="rect">
            <a:avLst/>
          </a:prstGeom>
          <a:solidFill>
            <a:srgbClr val="ED6A5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#ED6A5A</a:t>
            </a:r>
            <a:endParaRPr sz="8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5544">
          <p15:clr>
            <a:srgbClr val="F26B43"/>
          </p15:clr>
        </p15:guide>
        <p15:guide id="3" orient="horz" pos="625">
          <p15:clr>
            <a:srgbClr val="F26B43"/>
          </p15:clr>
        </p15:guide>
        <p15:guide id="4" orient="horz" pos="3061">
          <p15:clr>
            <a:srgbClr val="F26B43"/>
          </p15:clr>
        </p15:guide>
        <p15:guide id="5" orient="horz" pos="170">
          <p15:clr>
            <a:srgbClr val="F26B43"/>
          </p15:clr>
        </p15:guide>
        <p15:guide id="6" orient="horz" pos="765">
          <p15:clr>
            <a:srgbClr val="F26B43"/>
          </p15:clr>
        </p15:guide>
        <p15:guide id="7" pos="2880">
          <p15:clr>
            <a:srgbClr val="E46962"/>
          </p15:clr>
        </p15:guide>
        <p15:guide id="8" orient="horz" pos="289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itz.com/green-hydrog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/>
          <p:nvPr/>
        </p:nvSpPr>
        <p:spPr>
          <a:xfrm>
            <a:off x="-61025" y="1215000"/>
            <a:ext cx="4632900" cy="3501600"/>
          </a:xfrm>
          <a:prstGeom prst="homePlate">
            <a:avLst>
              <a:gd name="adj" fmla="val 18856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2825" y="1331400"/>
            <a:ext cx="4392900" cy="3258600"/>
          </a:xfrm>
          <a:prstGeom prst="homePlate">
            <a:avLst>
              <a:gd name="adj" fmla="val 188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"/>
          <p:cNvSpPr txBox="1"/>
          <p:nvPr/>
        </p:nvSpPr>
        <p:spPr>
          <a:xfrm>
            <a:off x="273946" y="1584621"/>
            <a:ext cx="2589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Work Sans Black"/>
                <a:ea typeface="Work Sans Black"/>
                <a:cs typeface="Work Sans Black"/>
                <a:sym typeface="Work Sans"/>
              </a:rPr>
              <a:t>GREEN HYDROGEN</a:t>
            </a:r>
            <a:endParaRPr sz="1600" b="1"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cxnSp>
        <p:nvCxnSpPr>
          <p:cNvPr id="320" name="Google Shape;320;p26"/>
          <p:cNvCxnSpPr/>
          <p:nvPr/>
        </p:nvCxnSpPr>
        <p:spPr>
          <a:xfrm>
            <a:off x="285325" y="2004901"/>
            <a:ext cx="1006200" cy="0"/>
          </a:xfrm>
          <a:prstGeom prst="straightConnector1">
            <a:avLst/>
          </a:prstGeom>
          <a:noFill/>
          <a:ln w="38100" cap="flat" cmpd="sng">
            <a:solidFill>
              <a:srgbClr val="ED6A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26"/>
          <p:cNvSpPr txBox="1"/>
          <p:nvPr/>
        </p:nvSpPr>
        <p:spPr>
          <a:xfrm>
            <a:off x="269875" y="2151450"/>
            <a:ext cx="33600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Work Sans Black"/>
                <a:ea typeface="Work Sans Black"/>
                <a:cs typeface="Work Sans Black"/>
                <a:sym typeface="Work Sans"/>
              </a:rPr>
              <a:t>DESCRIPTION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A leading provider of Green Hydrogen production solutions, offering services from consulting and engineering to plant construction, maintenance, </a:t>
            </a:r>
            <a:b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</a:b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and digital solutions.</a:t>
            </a:r>
            <a:endParaRPr sz="1000"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22" name="Google Shape;322;p26"/>
          <p:cNvSpPr txBox="1"/>
          <p:nvPr/>
        </p:nvSpPr>
        <p:spPr>
          <a:xfrm>
            <a:off x="258489" y="3824806"/>
            <a:ext cx="35328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uFill>
                  <a:noFill/>
                </a:uFill>
                <a:latin typeface="Work Sans Black"/>
                <a:ea typeface="Work Sans Black"/>
                <a:cs typeface="Work Sans Black"/>
                <a:sym typeface="Work Sans"/>
                <a:hlinkClick r:id="rId3"/>
              </a:rPr>
              <a:t>WEBSITE LINK</a:t>
            </a:r>
            <a:endParaRPr sz="12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Work Sans Medium"/>
                <a:ea typeface="Work Sans Medium"/>
                <a:cs typeface="Work Sans Medium"/>
                <a:sym typeface="Work Sans"/>
                <a:hlinkClick r:id="rId3"/>
              </a:rPr>
              <a:t>www.andritz.com/green-hydrogen</a:t>
            </a:r>
            <a:endParaRPr sz="10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cxnSp>
        <p:nvCxnSpPr>
          <p:cNvPr id="323" name="Google Shape;323;p26"/>
          <p:cNvCxnSpPr/>
          <p:nvPr/>
        </p:nvCxnSpPr>
        <p:spPr>
          <a:xfrm>
            <a:off x="5309050" y="2150971"/>
            <a:ext cx="3000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26"/>
          <p:cNvSpPr/>
          <p:nvPr/>
        </p:nvSpPr>
        <p:spPr>
          <a:xfrm>
            <a:off x="5261425" y="2030071"/>
            <a:ext cx="247800" cy="24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5" name="Google Shape;325;p26"/>
          <p:cNvCxnSpPr/>
          <p:nvPr/>
        </p:nvCxnSpPr>
        <p:spPr>
          <a:xfrm rot="10800000">
            <a:off x="5384125" y="2250996"/>
            <a:ext cx="2400" cy="22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6" name="Google Shape;326;p26"/>
          <p:cNvSpPr/>
          <p:nvPr/>
        </p:nvSpPr>
        <p:spPr>
          <a:xfrm>
            <a:off x="6071050" y="2030071"/>
            <a:ext cx="247800" cy="241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7" name="Google Shape;327;p26"/>
          <p:cNvCxnSpPr/>
          <p:nvPr/>
        </p:nvCxnSpPr>
        <p:spPr>
          <a:xfrm>
            <a:off x="6193750" y="1806271"/>
            <a:ext cx="2400" cy="22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8" name="Google Shape;328;p26"/>
          <p:cNvSpPr/>
          <p:nvPr/>
        </p:nvSpPr>
        <p:spPr>
          <a:xfrm>
            <a:off x="8070400" y="2030071"/>
            <a:ext cx="247800" cy="241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9" name="Google Shape;329;p26"/>
          <p:cNvCxnSpPr/>
          <p:nvPr/>
        </p:nvCxnSpPr>
        <p:spPr>
          <a:xfrm>
            <a:off x="8193100" y="1806271"/>
            <a:ext cx="2400" cy="223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30" name="Google Shape;330;p26"/>
          <p:cNvSpPr/>
          <p:nvPr/>
        </p:nvSpPr>
        <p:spPr>
          <a:xfrm>
            <a:off x="7147375" y="2030071"/>
            <a:ext cx="247800" cy="241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1" name="Google Shape;331;p26"/>
          <p:cNvCxnSpPr/>
          <p:nvPr/>
        </p:nvCxnSpPr>
        <p:spPr>
          <a:xfrm rot="10800000">
            <a:off x="7270075" y="2250996"/>
            <a:ext cx="2400" cy="2238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32" name="Google Shape;332;p26"/>
          <p:cNvSpPr txBox="1"/>
          <p:nvPr/>
        </p:nvSpPr>
        <p:spPr>
          <a:xfrm>
            <a:off x="4951975" y="2520096"/>
            <a:ext cx="14319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Venture birth during ANDRITZ Ventures Startup Contest </a:t>
            </a:r>
            <a:r>
              <a:rPr lang="en-GB" sz="10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2021</a:t>
            </a:r>
            <a:endParaRPr sz="1000" b="1">
              <a:solidFill>
                <a:schemeClr val="lt1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33" name="Google Shape;333;p26"/>
          <p:cNvSpPr txBox="1"/>
          <p:nvPr/>
        </p:nvSpPr>
        <p:spPr>
          <a:xfrm>
            <a:off x="6914125" y="2520096"/>
            <a:ext cx="19053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100 MEUR+ </a:t>
            </a:r>
            <a:br>
              <a:rPr lang="en-GB" sz="10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</a:br>
            <a:r>
              <a:rPr lang="en-GB" sz="10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Order Intake </a:t>
            </a:r>
            <a:endParaRPr sz="10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2023</a:t>
            </a:r>
            <a:endParaRPr sz="10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5156650" y="1243998"/>
            <a:ext cx="1838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Electrolyzer </a:t>
            </a:r>
            <a:r>
              <a:rPr lang="en-GB" sz="10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technology</a:t>
            </a: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 </a:t>
            </a:r>
            <a:r>
              <a:rPr lang="en-GB" sz="10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partnership</a:t>
            </a: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 </a:t>
            </a:r>
            <a:r>
              <a:rPr lang="en-GB" sz="10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2022</a:t>
            </a:r>
            <a:endParaRPr sz="1000" b="1">
              <a:solidFill>
                <a:schemeClr val="lt1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6945325" y="1224896"/>
            <a:ext cx="19053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Industrial-scale solution for </a:t>
            </a:r>
            <a:r>
              <a:rPr lang="en-GB" sz="10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green hydrogen production</a:t>
            </a: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 with </a:t>
            </a:r>
            <a:r>
              <a:rPr lang="en-GB" sz="10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Salzgitter</a:t>
            </a:r>
            <a:endParaRPr sz="1000" b="1">
              <a:solidFill>
                <a:schemeClr val="lt1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36" name="Google Shape;336;p26"/>
          <p:cNvSpPr txBox="1"/>
          <p:nvPr/>
        </p:nvSpPr>
        <p:spPr>
          <a:xfrm>
            <a:off x="4879279" y="3392384"/>
            <a:ext cx="37287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“Thanks to ANDRITZ’s core assets and market trust, we had a strong edge with our venture over hydrogen startups.”</a:t>
            </a:r>
            <a:endParaRPr sz="1200" i="1">
              <a:solidFill>
                <a:schemeClr val="lt1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pic>
        <p:nvPicPr>
          <p:cNvPr id="337" name="Google Shape;3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8344" y="1672202"/>
            <a:ext cx="1050803" cy="2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1546400" y="270000"/>
            <a:ext cx="71955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CORPORATE ENTREPRENEURSHIP STORIES</a:t>
            </a:r>
            <a:r>
              <a:rPr lang="en-GB" sz="2200" b="1">
                <a:solidFill>
                  <a:schemeClr val="dk2"/>
                </a:solidFill>
                <a:latin typeface="Work Sans Black"/>
                <a:ea typeface="Work Sans Black"/>
                <a:cs typeface="Work Sans Black"/>
                <a:sym typeface="Work Sans"/>
              </a:rPr>
              <a:t> </a:t>
            </a:r>
            <a:r>
              <a:rPr lang="en-GB" sz="22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#1</a:t>
            </a:r>
            <a:endParaRPr sz="22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 conversation between Pioneers and ANDRITZ Green Hydrogen</a:t>
            </a:r>
            <a:endParaRPr sz="22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pic>
        <p:nvPicPr>
          <p:cNvPr id="339" name="Google Shape;33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422" y="335150"/>
            <a:ext cx="975974" cy="40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26"/>
          <p:cNvCxnSpPr/>
          <p:nvPr/>
        </p:nvCxnSpPr>
        <p:spPr>
          <a:xfrm flipH="1">
            <a:off x="1399925" y="278400"/>
            <a:ext cx="3600" cy="455100"/>
          </a:xfrm>
          <a:prstGeom prst="straightConnector1">
            <a:avLst/>
          </a:prstGeom>
          <a:noFill/>
          <a:ln w="9525" cap="flat" cmpd="sng">
            <a:solidFill>
              <a:srgbClr val="ED6A5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" name="Google Shape;341;p26"/>
          <p:cNvSpPr txBox="1"/>
          <p:nvPr/>
        </p:nvSpPr>
        <p:spPr>
          <a:xfrm>
            <a:off x="5778229" y="4162425"/>
            <a:ext cx="353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Peter Eisenköck, VP Global Sales and Service, ANDRITZ Green Hydrogen</a:t>
            </a:r>
            <a:endParaRPr sz="1200"/>
          </a:p>
        </p:txBody>
      </p:sp>
      <p:sp>
        <p:nvSpPr>
          <p:cNvPr id="342" name="Google Shape;342;p26"/>
          <p:cNvSpPr txBox="1"/>
          <p:nvPr/>
        </p:nvSpPr>
        <p:spPr>
          <a:xfrm>
            <a:off x="269868" y="3293760"/>
            <a:ext cx="32358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Work Sans Black"/>
                <a:ea typeface="Work Sans Black"/>
                <a:cs typeface="Work Sans Black"/>
                <a:sym typeface="Work Sans"/>
              </a:rPr>
              <a:t>FOUNDED</a:t>
            </a: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2021</a:t>
            </a:r>
            <a:endParaRPr sz="1000"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1293414" y="3293760"/>
            <a:ext cx="22593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Work Sans Black"/>
                <a:ea typeface="Work Sans Black"/>
                <a:cs typeface="Work Sans Black"/>
                <a:sym typeface="Work Sans"/>
              </a:rPr>
              <a:t>EMPLOYEES</a:t>
            </a: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40+</a:t>
            </a:r>
            <a:endParaRPr sz="1000"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44" name="Google Shape;344;p26"/>
          <p:cNvSpPr txBox="1"/>
          <p:nvPr/>
        </p:nvSpPr>
        <p:spPr>
          <a:xfrm>
            <a:off x="2526859" y="3300285"/>
            <a:ext cx="22593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Work Sans Black"/>
                <a:ea typeface="Work Sans Black"/>
                <a:cs typeface="Work Sans Black"/>
                <a:sym typeface="Work Sans"/>
              </a:rPr>
              <a:t>LOCATION</a:t>
            </a: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Vienna &amp; Graz</a:t>
            </a:r>
            <a:endParaRPr sz="1000"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/>
          <p:nvPr/>
        </p:nvSpPr>
        <p:spPr>
          <a:xfrm>
            <a:off x="222425" y="927050"/>
            <a:ext cx="8653200" cy="3933000"/>
          </a:xfrm>
          <a:prstGeom prst="homePlate">
            <a:avLst>
              <a:gd name="adj" fmla="val 0"/>
            </a:avLst>
          </a:prstGeom>
          <a:noFill/>
          <a:ln w="19050" cap="flat" cmpd="sng">
            <a:solidFill>
              <a:srgbClr val="ED6A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-3456" y="1037014"/>
            <a:ext cx="9144000" cy="3701400"/>
          </a:xfrm>
          <a:prstGeom prst="homePlate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51" name="Google Shape;351;p27"/>
          <p:cNvSpPr txBox="1"/>
          <p:nvPr/>
        </p:nvSpPr>
        <p:spPr>
          <a:xfrm>
            <a:off x="194967" y="1200614"/>
            <a:ext cx="6282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4 KEY LEARNINGS  </a:t>
            </a:r>
            <a:endParaRPr sz="20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Work Sans Medium"/>
                <a:ea typeface="Work Sans Medium"/>
                <a:cs typeface="Work Sans Medium"/>
                <a:sym typeface="Work Sans"/>
              </a:rPr>
              <a:t>ANDRITZ Green Hydrogen</a:t>
            </a:r>
            <a:r>
              <a:rPr lang="en-GB">
                <a:latin typeface="Work Sans Medium"/>
                <a:ea typeface="Work Sans Medium"/>
                <a:cs typeface="Work Sans Medium"/>
                <a:sym typeface="Work Sans"/>
              </a:rPr>
              <a:t>  </a:t>
            </a:r>
            <a:endParaRPr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cxnSp>
        <p:nvCxnSpPr>
          <p:cNvPr id="352" name="Google Shape;352;p27"/>
          <p:cNvCxnSpPr/>
          <p:nvPr/>
        </p:nvCxnSpPr>
        <p:spPr>
          <a:xfrm>
            <a:off x="194967" y="1930541"/>
            <a:ext cx="961800" cy="0"/>
          </a:xfrm>
          <a:prstGeom prst="straightConnector1">
            <a:avLst/>
          </a:prstGeom>
          <a:noFill/>
          <a:ln w="38100" cap="flat" cmpd="sng">
            <a:solidFill>
              <a:srgbClr val="ED6A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27"/>
          <p:cNvSpPr txBox="1"/>
          <p:nvPr/>
        </p:nvSpPr>
        <p:spPr>
          <a:xfrm>
            <a:off x="226892" y="2553771"/>
            <a:ext cx="1917000" cy="1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MARKET VALIDATION </a:t>
            </a:r>
            <a:br>
              <a:rPr lang="en-GB" sz="12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rPr>
            </a:br>
            <a:r>
              <a:rPr lang="en-GB" sz="12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IS KEY</a:t>
            </a:r>
            <a:endParaRPr sz="1200" b="1">
              <a:solidFill>
                <a:schemeClr val="dk1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Early validation through customer interviews, market data, and technological feasibility assessments proved the venture’s potential early on.</a:t>
            </a: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54" name="Google Shape;354;p27"/>
          <p:cNvSpPr txBox="1"/>
          <p:nvPr/>
        </p:nvSpPr>
        <p:spPr>
          <a:xfrm>
            <a:off x="2319879" y="2553771"/>
            <a:ext cx="21156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LEVERAGE CORE STRENGTHS</a:t>
            </a:r>
            <a:endParaRPr sz="1200" b="1">
              <a:solidFill>
                <a:schemeClr val="dk1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ANDRITZ's large-scale manufacturing experience gave it a competitive edge over hydrogen startups, highlighting the importance of utilizing competitive advantages in venture building.</a:t>
            </a: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55" name="Google Shape;355;p27"/>
          <p:cNvSpPr txBox="1"/>
          <p:nvPr/>
        </p:nvSpPr>
        <p:spPr>
          <a:xfrm>
            <a:off x="4576650" y="2553782"/>
            <a:ext cx="22113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Work Sans Black"/>
                <a:ea typeface="Work Sans Black"/>
                <a:cs typeface="Work Sans Black"/>
                <a:sym typeface="Work Sans"/>
              </a:rPr>
              <a:t>STRATEGIC PARTNERSHIPS ACCELERATE GROWTH</a:t>
            </a: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Collaborating with partners like HydrogenPRO accelerated market entry by combining specialized market expertise with ANDRITZ's core proficiency.</a:t>
            </a:r>
            <a:r>
              <a:rPr lang="en-GB" sz="950">
                <a:highlight>
                  <a:srgbClr val="DCF8C5"/>
                </a:highlight>
                <a:latin typeface="Work Sans Medium"/>
                <a:ea typeface="Work Sans Medium"/>
                <a:cs typeface="Work Sans Medium"/>
                <a:sym typeface="Work Sans"/>
              </a:rPr>
              <a:t> </a:t>
            </a:r>
            <a:endParaRPr sz="1200"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56" name="Google Shape;356;p27"/>
          <p:cNvSpPr txBox="1"/>
          <p:nvPr/>
        </p:nvSpPr>
        <p:spPr>
          <a:xfrm>
            <a:off x="6958586" y="2553771"/>
            <a:ext cx="2115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Work Sans Black"/>
                <a:ea typeface="Work Sans Black"/>
                <a:cs typeface="Work Sans Black"/>
                <a:sym typeface="Work Sans"/>
              </a:rPr>
              <a:t>STRONG SUPPORT, </a:t>
            </a:r>
            <a:endParaRPr sz="1200" b="1"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Work Sans Black"/>
                <a:ea typeface="Work Sans Black"/>
                <a:cs typeface="Work Sans Black"/>
                <a:sym typeface="Work Sans"/>
              </a:rPr>
              <a:t>CLEAR TIMELINES</a:t>
            </a:r>
            <a:endParaRPr sz="950">
              <a:highlight>
                <a:srgbClr val="DCF8C5"/>
              </a:highlight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>
              <a:highlight>
                <a:srgbClr val="DCF8C5"/>
              </a:highlight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Top-management support and the environment of the ANDRITZ Ventures Startup Contest facilitated rapid decision making and growth with a clear process, </a:t>
            </a:r>
            <a:b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</a:br>
            <a:r>
              <a:rPr lang="en-GB" sz="1000">
                <a:latin typeface="Work Sans Medium"/>
                <a:ea typeface="Work Sans Medium"/>
                <a:cs typeface="Work Sans Medium"/>
                <a:sym typeface="Work Sans"/>
              </a:rPr>
              <a:t>milestones and criteria.</a:t>
            </a:r>
            <a:endParaRPr sz="1000"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357" name="Google Shape;3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500" y="1288300"/>
            <a:ext cx="1256125" cy="3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22" y="335150"/>
            <a:ext cx="975974" cy="40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27"/>
          <p:cNvCxnSpPr/>
          <p:nvPr/>
        </p:nvCxnSpPr>
        <p:spPr>
          <a:xfrm flipH="1">
            <a:off x="1399925" y="278400"/>
            <a:ext cx="3600" cy="455100"/>
          </a:xfrm>
          <a:prstGeom prst="straightConnector1">
            <a:avLst/>
          </a:prstGeom>
          <a:noFill/>
          <a:ln w="9525" cap="flat" cmpd="sng">
            <a:solidFill>
              <a:srgbClr val="ED6A5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27"/>
          <p:cNvSpPr txBox="1"/>
          <p:nvPr/>
        </p:nvSpPr>
        <p:spPr>
          <a:xfrm>
            <a:off x="131390" y="2066591"/>
            <a:ext cx="975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1. </a:t>
            </a:r>
            <a:endParaRPr sz="25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61" name="Google Shape;361;p27"/>
          <p:cNvSpPr txBox="1"/>
          <p:nvPr/>
        </p:nvSpPr>
        <p:spPr>
          <a:xfrm>
            <a:off x="2240223" y="2088766"/>
            <a:ext cx="884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2. </a:t>
            </a:r>
            <a:endParaRPr sz="25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62" name="Google Shape;362;p27"/>
          <p:cNvSpPr txBox="1"/>
          <p:nvPr/>
        </p:nvSpPr>
        <p:spPr>
          <a:xfrm>
            <a:off x="4477687" y="2088766"/>
            <a:ext cx="86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3. </a:t>
            </a:r>
            <a:endParaRPr sz="25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63" name="Google Shape;363;p27"/>
          <p:cNvSpPr txBox="1"/>
          <p:nvPr/>
        </p:nvSpPr>
        <p:spPr>
          <a:xfrm>
            <a:off x="6787894" y="2088766"/>
            <a:ext cx="884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4. </a:t>
            </a:r>
            <a:endParaRPr sz="25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  <p:sp>
        <p:nvSpPr>
          <p:cNvPr id="364" name="Google Shape;364;p27"/>
          <p:cNvSpPr txBox="1">
            <a:spLocks noGrp="1"/>
          </p:cNvSpPr>
          <p:nvPr>
            <p:ph type="title"/>
          </p:nvPr>
        </p:nvSpPr>
        <p:spPr>
          <a:xfrm>
            <a:off x="1546400" y="270000"/>
            <a:ext cx="71955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lt1"/>
                </a:solidFill>
                <a:latin typeface="Work Sans Black"/>
                <a:ea typeface="Work Sans Black"/>
                <a:cs typeface="Work Sans Black"/>
                <a:sym typeface="Work Sans"/>
              </a:rPr>
              <a:t>CORPORATE ENTREPRENEURSHIP STORIES</a:t>
            </a:r>
            <a:r>
              <a:rPr lang="en-GB" sz="2200" b="1">
                <a:solidFill>
                  <a:schemeClr val="dk2"/>
                </a:solidFill>
                <a:latin typeface="Work Sans Black"/>
                <a:ea typeface="Work Sans Black"/>
                <a:cs typeface="Work Sans Black"/>
                <a:sym typeface="Work Sans"/>
              </a:rPr>
              <a:t> </a:t>
            </a:r>
            <a:r>
              <a:rPr lang="en-GB" sz="2200" b="1">
                <a:solidFill>
                  <a:srgbClr val="ED6A5A"/>
                </a:solidFill>
                <a:latin typeface="Work Sans Black"/>
                <a:ea typeface="Work Sans Black"/>
                <a:cs typeface="Work Sans Black"/>
                <a:sym typeface="Work Sans"/>
              </a:rPr>
              <a:t>#1</a:t>
            </a:r>
            <a:endParaRPr sz="22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 conversation between Pioneers and ANDRITZ Green Hydrogen</a:t>
            </a:r>
            <a:endParaRPr sz="2200" b="1">
              <a:solidFill>
                <a:srgbClr val="ED6A5A"/>
              </a:solidFill>
              <a:latin typeface="Work Sans Black"/>
              <a:ea typeface="Work Sans Black"/>
              <a:cs typeface="Work Sans Black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oneers Slide Master 2024">
  <a:themeElements>
    <a:clrScheme name="Custom 1">
      <a:dk1>
        <a:srgbClr val="252525"/>
      </a:dk1>
      <a:lt1>
        <a:srgbClr val="FFFFFF"/>
      </a:lt1>
      <a:dk2>
        <a:srgbClr val="03CEA4"/>
      </a:dk2>
      <a:lt2>
        <a:srgbClr val="D3D4DA"/>
      </a:lt2>
      <a:accent1>
        <a:srgbClr val="44CEA4"/>
      </a:accent1>
      <a:accent2>
        <a:srgbClr val="D8CF0A"/>
      </a:accent2>
      <a:accent3>
        <a:srgbClr val="288AAE"/>
      </a:accent3>
      <a:accent4>
        <a:srgbClr val="ED6A5B"/>
      </a:accent4>
      <a:accent5>
        <a:srgbClr val="9999A1"/>
      </a:accent5>
      <a:accent6>
        <a:srgbClr val="333F48"/>
      </a:accent6>
      <a:hlink>
        <a:srgbClr val="288AAE"/>
      </a:hlink>
      <a:folHlink>
        <a:srgbClr val="FF69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Macintosh PowerPoint</Application>
  <PresentationFormat>On-screen Show (16:9)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Work Sans</vt:lpstr>
      <vt:lpstr>Work Sans Black</vt:lpstr>
      <vt:lpstr>Work Sans Medium</vt:lpstr>
      <vt:lpstr>Montserrat</vt:lpstr>
      <vt:lpstr>Pioneers Slide Master 2024</vt:lpstr>
      <vt:lpstr>CORPORATE ENTREPRENEURSHIP STORIES #1 A conversation between Pioneers and ANDRITZ Green Hydrogen</vt:lpstr>
      <vt:lpstr>CORPORATE ENTREPRENEURSHIP STORIES #1 A conversation between Pioneers and ANDRITZ Green Hydrogen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ENTREPRENEURSHIP STORIES #1 A conversation between Pioneers and ANDRITZ Green Hydrogen</dc:title>
  <cp:lastModifiedBy>Pioneers Innovation GmbH</cp:lastModifiedBy>
  <cp:revision>1</cp:revision>
  <dcterms:modified xsi:type="dcterms:W3CDTF">2024-03-27T09:51:40Z</dcterms:modified>
</cp:coreProperties>
</file>